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0" r:id="rId2"/>
    <p:sldId id="272" r:id="rId3"/>
    <p:sldId id="280" r:id="rId4"/>
    <p:sldId id="271" r:id="rId5"/>
    <p:sldId id="282" r:id="rId6"/>
    <p:sldId id="286" r:id="rId7"/>
    <p:sldId id="287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03/10/2013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03/10/2013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Archivos%20de%20programa\Microsoft%20Office\Office10\3082\acmain10.chm::/html/acrefTypesOfQueriesYouCreateIn.htm##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609800" y="83321"/>
            <a:ext cx="7215187" cy="2193552"/>
          </a:xfrm>
        </p:spPr>
        <p:txBody>
          <a:bodyPr/>
          <a:lstStyle/>
          <a:p>
            <a:r>
              <a:rPr lang="es-ES" sz="3100" b="1" u="sng" dirty="0" smtClean="0"/>
              <a:t>Tema: Las </a:t>
            </a:r>
            <a:r>
              <a:rPr lang="es-ES" sz="3100" b="1" u="sng" dirty="0"/>
              <a:t>Consultas (I</a:t>
            </a:r>
            <a:r>
              <a:rPr lang="es-ES" sz="3100" b="1" u="sng" dirty="0" smtClean="0"/>
              <a:t>)</a:t>
            </a:r>
            <a:br>
              <a:rPr lang="es-ES" sz="3100" b="1" u="sng" dirty="0" smtClean="0"/>
            </a:br>
            <a:r>
              <a:rPr lang="es-ES" sz="2800" i="1" dirty="0" smtClean="0"/>
              <a:t>Aspectos </a:t>
            </a:r>
            <a:r>
              <a:rPr lang="es-ES" sz="2800" i="1" dirty="0"/>
              <a:t>generales. Tipos de consultas. Criterios y expresiones comunes. Expresiones con parámetros</a:t>
            </a:r>
            <a:r>
              <a:rPr lang="es-ES" sz="2700" b="1" i="1" dirty="0" smtClean="0"/>
              <a:t>.</a:t>
            </a:r>
            <a:endParaRPr lang="es-ES" dirty="0" smtClean="0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609800" y="2420888"/>
            <a:ext cx="6400800" cy="17859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000" b="1" u="sng" dirty="0" smtClean="0"/>
              <a:t>Índice: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s-ES" sz="1800" b="1" dirty="0"/>
              <a:t>1 Introducción a las consultas. Tipos de consultas</a:t>
            </a:r>
          </a:p>
          <a:p>
            <a:pPr lvl="0" algn="l"/>
            <a:r>
              <a:rPr lang="es-ES" sz="1800" b="1" dirty="0" smtClean="0"/>
              <a:t>2 </a:t>
            </a:r>
            <a:r>
              <a:rPr lang="es-ES" sz="1800" b="1" dirty="0"/>
              <a:t>Las consultas y el lenguaje SQL</a:t>
            </a:r>
          </a:p>
          <a:p>
            <a:pPr lvl="0" algn="l"/>
            <a:r>
              <a:rPr lang="es-ES" sz="1800" b="1" dirty="0" smtClean="0"/>
              <a:t>3 </a:t>
            </a:r>
            <a:r>
              <a:rPr lang="es-ES" sz="1800" b="1" dirty="0"/>
              <a:t>Criterios y expresiones comunes en las consultas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s-ES" sz="1800" b="1" dirty="0" smtClean="0"/>
              <a:t>4 </a:t>
            </a:r>
            <a:r>
              <a:rPr lang="es-ES" sz="1800" b="1" dirty="0"/>
              <a:t>Expresiones con Parámetros</a:t>
            </a:r>
            <a:r>
              <a:rPr lang="es-ES" sz="1800" b="1" dirty="0" smtClean="0"/>
              <a:t>.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/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188693" y="160338"/>
            <a:ext cx="3951259" cy="1396453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1 Introducción </a:t>
            </a:r>
            <a:r>
              <a:rPr lang="es-ES" sz="2400" b="1" dirty="0"/>
              <a:t>a las consultas. Tipos de </a:t>
            </a:r>
            <a:r>
              <a:rPr lang="es-ES" sz="2400" b="1" dirty="0" smtClean="0"/>
              <a:t>consultas </a:t>
            </a:r>
            <a:br>
              <a:rPr lang="es-ES" sz="2400" b="1" dirty="0" smtClean="0"/>
            </a:br>
            <a:endParaRPr lang="es-ES" sz="2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03648" y="620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1820"/>
              </p:ext>
            </p:extLst>
          </p:nvPr>
        </p:nvGraphicFramePr>
        <p:xfrm>
          <a:off x="3707904" y="260648"/>
          <a:ext cx="5107884" cy="651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4" imgW="5878982" imgH="7493203" progId="Visio.Drawing.11">
                  <p:embed/>
                </p:oleObj>
              </mc:Choice>
              <mc:Fallback>
                <p:oleObj name="Visio" r:id="rId4" imgW="5878982" imgH="749320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60648"/>
                        <a:ext cx="5107884" cy="6512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188693" y="1916831"/>
            <a:ext cx="3807244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CONSULTA DE SELECCION. + FRECUENTE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CONSULTA DE PARAMETROS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200" b="1" dirty="0"/>
              <a:t>CONSULTAS DE TABLAS DE REFERENCIAS CRUZADAS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CONSULTAS DE ACCIONES: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DE ELIMINACIÓN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DE ACTUALIZACION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DE DATOS ANEXADOS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b="1" dirty="0"/>
              <a:t> DE CREACION DE </a:t>
            </a:r>
            <a:r>
              <a:rPr lang="es-ES" sz="1400" b="1" dirty="0" smtClean="0"/>
              <a:t>TABLA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41710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8364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S" sz="16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Consultas de acciones:</a:t>
            </a:r>
            <a:r>
              <a:rPr lang="es-E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utilizan para crear nuevas tablas a partir de consultas, eliminar o actualizar registros, añadir o modificar registros, etc. Por tanto una consulta de acción es una consulta que realiza cambios o desplazamientos de muchos registros en una sola operación. Existen cuatro tipos de consultas de acción: de eliminación, de actualización, de datos anexados y de creación de tabla.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 de eliminación.</a:t>
            </a:r>
            <a:r>
              <a:rPr lang="es-E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Una consulta de eliminación elimina un grupo de registros de una o más tablas. Por ejemplo, puede utilizar una consulta de eliminación para quitar productos que ya no se fabrican o de los que no hay pedidos. Con las consultas de eliminación, siempre se eliminan registros enteros, no sólo campos seleccionados dentro de los </a:t>
            </a:r>
            <a:r>
              <a:rPr lang="es-ES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registros.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 </a:t>
            </a:r>
            <a:r>
              <a:rPr lang="es-ES" sz="16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actualización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Realiza cambios globales en un grupo de registros de una o más tablas. Por ejemplo, puede aumentar los precios un 10 por ciento para todos los productos lácteos o bien puede </a:t>
            </a:r>
            <a:r>
              <a:rPr lang="es-ES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aumentar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los sueldos un 5 por ciento al personal de una determinada categoría. Con una consulta de actualización, puede cambiar los datos de las tablas existentes</a:t>
            </a:r>
            <a:r>
              <a:rPr lang="es-ES" sz="1600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 </a:t>
            </a:r>
            <a:r>
              <a:rPr lang="es-ES" sz="16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datos anexados  </a:t>
            </a:r>
            <a:r>
              <a:rPr lang="es-ES" sz="2800" i="1" dirty="0"/>
              <a:t> 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Agrega un grupo de registros de una o más tablas al final de una o más tablas. Por ejemplo, supongamos que consigue nuevos clientes y una base de datos que contiene una tabla con información acerca de estos clientes. Para evitar tener que escribir toda esta información en la base de datos, desea anexarla a la tabla Clientes. </a:t>
            </a:r>
            <a:r>
              <a:rPr lang="es-ES" sz="1600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600" i="1" u="sng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 </a:t>
            </a:r>
            <a:r>
              <a:rPr lang="es-ES" sz="1600" i="1" u="sng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creación de tabla  </a:t>
            </a:r>
            <a:r>
              <a:rPr lang="es-ES" sz="2800" i="1" dirty="0"/>
              <a:t> 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 una tabla nueva a partir de la totalidad o una parte de los datos de una o más tablas. Las consultas de creación de tabla son útiles para crear una tabla que se desee exportar a otra 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base de datos de Microsoft Access </a:t>
            </a:r>
            <a:r>
              <a:rPr lang="es-ES" sz="1600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una tabla histórica que contenga registros </a:t>
            </a:r>
            <a:r>
              <a:rPr lang="es-ES" sz="1600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antiguos</a:t>
            </a:r>
            <a:endParaRPr lang="es-ES_tradnl" sz="1100" i="1" dirty="0">
              <a:solidFill>
                <a:srgbClr val="0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88640"/>
            <a:ext cx="5976664" cy="392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b="1" kern="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Las consulta y </a:t>
            </a:r>
            <a:r>
              <a:rPr lang="es-ES" b="1" kern="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lenguaje SQL</a:t>
            </a:r>
            <a:endParaRPr lang="es-ES" b="1" kern="0" dirty="0">
              <a:solidFill>
                <a:srgbClr val="004FB1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9512" y="608447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Las consultas a los datos de las bases de datos se hacen a través de los denominados “lenguajes de consulta”. El más utilizado de este tipo de lenguajes es el SQL (Standard </a:t>
            </a:r>
            <a:r>
              <a:rPr lang="es-ES" dirty="0" err="1"/>
              <a:t>Query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). Access permite realizar consultas en </a:t>
            </a:r>
            <a:r>
              <a:rPr lang="es-ES" dirty="0" err="1"/>
              <a:t>SQL</a:t>
            </a:r>
            <a:r>
              <a:rPr lang="es-ES" b="1" kern="0" dirty="0" err="1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s-ES" b="1" kern="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1558591"/>
            <a:ext cx="118762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 </a:t>
            </a:r>
            <a:r>
              <a:rPr lang="es-ES" b="1" dirty="0">
                <a:solidFill>
                  <a:srgbClr val="FF0000"/>
                </a:solidFill>
              </a:rPr>
              <a:t>Ejemplo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8591"/>
            <a:ext cx="3168352" cy="222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83509"/>
            <a:ext cx="36861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11691"/>
            <a:ext cx="5904656" cy="282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5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7504" y="11663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Criterios y expresiones comunes en las consultas</a:t>
            </a:r>
            <a:endParaRPr lang="es-ES" b="1" kern="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8 Imagen" descr="access5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85438"/>
            <a:ext cx="7422067" cy="207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0 Imagen" descr="access5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01" y="3412342"/>
            <a:ext cx="7454042" cy="222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1 Elipse"/>
          <p:cNvSpPr/>
          <p:nvPr/>
        </p:nvSpPr>
        <p:spPr>
          <a:xfrm>
            <a:off x="5919674" y="89920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CASO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485964"/>
            <a:ext cx="4500563" cy="35074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latin typeface="+mj-lt"/>
                <a:ea typeface="+mj-ea"/>
                <a:cs typeface="+mj-cs"/>
              </a:rPr>
              <a:t>3.1 CONSULTAS </a:t>
            </a:r>
            <a:r>
              <a:rPr lang="es-ES" sz="1600" b="1" dirty="0">
                <a:latin typeface="+mj-lt"/>
                <a:ea typeface="+mj-ea"/>
                <a:cs typeface="+mj-cs"/>
              </a:rPr>
              <a:t>CON CRITERIOS</a:t>
            </a:r>
            <a:endParaRPr lang="es-ES" sz="1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9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>
          <a:xfrm>
            <a:off x="539552" y="442049"/>
            <a:ext cx="2880320" cy="288032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defRPr/>
            </a:pPr>
            <a:r>
              <a:rPr lang="es-ES" sz="1600" b="1" dirty="0" smtClean="0">
                <a:latin typeface="+mj-lt"/>
                <a:ea typeface="+mj-ea"/>
                <a:cs typeface="+mj-cs"/>
              </a:rPr>
              <a:t>3.2 </a:t>
            </a:r>
            <a:r>
              <a:rPr lang="es-ES" sz="1600" b="1" dirty="0" smtClean="0">
                <a:latin typeface="+mj-lt"/>
                <a:ea typeface="+mj-ea"/>
                <a:cs typeface="+mj-cs"/>
              </a:rPr>
              <a:t>FORMANDO EXPRESIONES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953" y="811381"/>
            <a:ext cx="650083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ángulo 1"/>
          <p:cNvSpPr/>
          <p:nvPr/>
        </p:nvSpPr>
        <p:spPr>
          <a:xfrm>
            <a:off x="3491880" y="416788"/>
            <a:ext cx="2435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i="1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</a:t>
            </a:r>
            <a:r>
              <a:rPr lang="es-ES" sz="1600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operadores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07504" y="11663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Criterios y expresiones comunes en las consultas</a:t>
            </a:r>
            <a:endParaRPr lang="es-ES" b="1" kern="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7 CuadroTexto"/>
          <p:cNvSpPr txBox="1"/>
          <p:nvPr/>
        </p:nvSpPr>
        <p:spPr>
          <a:xfrm>
            <a:off x="5134" y="5067223"/>
            <a:ext cx="2722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i="1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Operadores </a:t>
            </a:r>
            <a:r>
              <a:rPr lang="es-ES" sz="1600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1600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Condición </a:t>
            </a:r>
            <a:r>
              <a:rPr lang="es-ES" sz="1600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Y/O</a:t>
            </a:r>
            <a:endParaRPr lang="es-ES" sz="1600" i="1" dirty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14 Imagen" descr="http://www.aulaclic.es/access2003/graficos/qbe_y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27176" y="4293096"/>
            <a:ext cx="5849888" cy="200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5 CuadroTexto"/>
          <p:cNvSpPr txBox="1"/>
          <p:nvPr/>
        </p:nvSpPr>
        <p:spPr>
          <a:xfrm>
            <a:off x="16903" y="11663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Operadores de Comparación y Entre</a:t>
            </a:r>
            <a:endParaRPr lang="es-ES" sz="1600" i="1" dirty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3" y="455186"/>
            <a:ext cx="25336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419872" y="126461"/>
            <a:ext cx="2592288" cy="35074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600" b="1" dirty="0" smtClean="0">
                <a:latin typeface="+mn-lt"/>
                <a:ea typeface="+mj-ea"/>
                <a:cs typeface="+mj-cs"/>
              </a:rPr>
              <a:t>3.3 </a:t>
            </a:r>
            <a:r>
              <a:rPr lang="es-ES" sz="1600" b="1" dirty="0" smtClean="0">
                <a:latin typeface="+mn-lt"/>
              </a:rPr>
              <a:t>EXPRESIONES DE FECHA</a:t>
            </a:r>
            <a:endParaRPr lang="es-ES" sz="1600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684" y="453248"/>
            <a:ext cx="1939820" cy="143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309049" y="609615"/>
            <a:ext cx="3066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ejemplo, </a:t>
            </a:r>
            <a:r>
              <a:rPr lang="es-ES" sz="16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queremos </a:t>
            </a:r>
            <a:r>
              <a:rPr lang="es-ES" sz="1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saber los registros con un campo cuya fecha se menor al 12 de Junio del 97. Podemos hacerlo de las siguientes </a:t>
            </a:r>
            <a:r>
              <a:rPr lang="es-ES" sz="16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formas:</a:t>
            </a:r>
            <a:endParaRPr lang="es-ES" sz="1600" dirty="0"/>
          </a:p>
        </p:txBody>
      </p:sp>
      <p:sp>
        <p:nvSpPr>
          <p:cNvPr id="8" name="11 Elipse"/>
          <p:cNvSpPr/>
          <p:nvPr/>
        </p:nvSpPr>
        <p:spPr>
          <a:xfrm>
            <a:off x="8100827" y="-10584"/>
            <a:ext cx="965943" cy="79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/>
              <a:t>CASO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397586" y="2139915"/>
            <a:ext cx="3096344" cy="35074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s-ES" sz="1600" b="1" dirty="0" smtClean="0">
                <a:latin typeface="+mn-lt"/>
              </a:rPr>
              <a:t>3.4 Expresiones </a:t>
            </a:r>
            <a:r>
              <a:rPr lang="es-ES" sz="1600" b="1" dirty="0">
                <a:latin typeface="+mn-lt"/>
              </a:rPr>
              <a:t>lógicas tipo Sí/No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80" y="2566863"/>
            <a:ext cx="1200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720" y="2624449"/>
            <a:ext cx="1333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88911" y="4070340"/>
            <a:ext cx="3096344" cy="35074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s-ES" sz="1600" b="1" dirty="0" smtClean="0">
                <a:latin typeface="+mn-lt"/>
              </a:rPr>
              <a:t>3.5 Expresiones comodín </a:t>
            </a:r>
            <a:endParaRPr lang="es-ES" sz="1600" b="1" dirty="0">
              <a:latin typeface="+mn-lt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8873" y="3822884"/>
            <a:ext cx="5409681" cy="897544"/>
          </a:xfrm>
          <a:prstGeom prst="rect">
            <a:avLst/>
          </a:prstGeom>
        </p:spPr>
      </p:pic>
      <p:cxnSp>
        <p:nvCxnSpPr>
          <p:cNvPr id="15" name="9 Conector recto"/>
          <p:cNvCxnSpPr/>
          <p:nvPr/>
        </p:nvCxnSpPr>
        <p:spPr>
          <a:xfrm flipV="1">
            <a:off x="236292" y="3807986"/>
            <a:ext cx="8430652" cy="13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9 Conector recto"/>
          <p:cNvCxnSpPr/>
          <p:nvPr/>
        </p:nvCxnSpPr>
        <p:spPr>
          <a:xfrm flipH="1" flipV="1">
            <a:off x="3236690" y="140903"/>
            <a:ext cx="10408" cy="34748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16903" y="4864443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kern="0" dirty="0" smtClean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Expresiones con parámetros </a:t>
            </a:r>
            <a:endParaRPr lang="es-ES" b="1" kern="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9 Conector recto"/>
          <p:cNvCxnSpPr/>
          <p:nvPr/>
        </p:nvCxnSpPr>
        <p:spPr>
          <a:xfrm flipV="1">
            <a:off x="323528" y="4850713"/>
            <a:ext cx="8430652" cy="13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15 Imagen" descr="http://www.aulaclic.es/access2003/graficos/consulta_parametros_qbe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1" y="5183085"/>
            <a:ext cx="2682889" cy="163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14 Imagen" descr="http://www.aulaclic.es/access2003/graficos/consulta_parametro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57" y="5183467"/>
            <a:ext cx="2402977" cy="149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17 Imagen" descr="http://www.aulaclic.es/access2003/graficos/ventana_parametros_consulta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40947"/>
            <a:ext cx="1538646" cy="170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351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Cambria</vt:lpstr>
      <vt:lpstr>Courier New</vt:lpstr>
      <vt:lpstr>Symbol</vt:lpstr>
      <vt:lpstr>Times New Roman</vt:lpstr>
      <vt:lpstr>1_Tema de Office</vt:lpstr>
      <vt:lpstr>Visio</vt:lpstr>
      <vt:lpstr>Tema: Las Consultas (I) Aspectos generales. Tipos de consultas. Criterios y expresiones comunes. Expresiones con parámetros.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Icod</cp:lastModifiedBy>
  <cp:revision>67</cp:revision>
  <dcterms:created xsi:type="dcterms:W3CDTF">2008-02-26T09:03:54Z</dcterms:created>
  <dcterms:modified xsi:type="dcterms:W3CDTF">2013-10-03T21:33:24Z</dcterms:modified>
</cp:coreProperties>
</file>